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74" r:id="rId2"/>
    <p:sldId id="464" r:id="rId3"/>
    <p:sldId id="465" r:id="rId4"/>
    <p:sldId id="466" r:id="rId5"/>
    <p:sldId id="467" r:id="rId6"/>
    <p:sldId id="468" r:id="rId7"/>
    <p:sldId id="469" r:id="rId8"/>
    <p:sldId id="470" r:id="rId9"/>
    <p:sldId id="471" r:id="rId10"/>
    <p:sldId id="472" r:id="rId11"/>
    <p:sldId id="473" r:id="rId12"/>
    <p:sldId id="474" r:id="rId13"/>
    <p:sldId id="476" r:id="rId14"/>
    <p:sldId id="477" r:id="rId15"/>
    <p:sldId id="478" r:id="rId16"/>
    <p:sldId id="479" r:id="rId17"/>
    <p:sldId id="480" r:id="rId18"/>
    <p:sldId id="481" r:id="rId19"/>
    <p:sldId id="482" r:id="rId20"/>
    <p:sldId id="483" r:id="rId21"/>
    <p:sldId id="484" r:id="rId22"/>
    <p:sldId id="485" r:id="rId23"/>
    <p:sldId id="486" r:id="rId24"/>
    <p:sldId id="487" r:id="rId25"/>
    <p:sldId id="488" r:id="rId26"/>
    <p:sldId id="489" r:id="rId27"/>
    <p:sldId id="490" r:id="rId28"/>
    <p:sldId id="491" r:id="rId29"/>
    <p:sldId id="492" r:id="rId30"/>
    <p:sldId id="494" r:id="rId31"/>
  </p:sldIdLst>
  <p:sldSz cx="9144000" cy="6858000" type="screen4x3"/>
  <p:notesSz cx="7019925" cy="9305925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2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60000"/>
    <a:srgbClr val="B40000"/>
    <a:srgbClr val="B80000"/>
    <a:srgbClr val="FF6600"/>
    <a:srgbClr val="292929"/>
    <a:srgbClr val="FF020F"/>
    <a:srgbClr val="FFEF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10" autoAdjust="0"/>
    <p:restoredTop sz="90961" autoAdjust="0"/>
  </p:normalViewPr>
  <p:slideViewPr>
    <p:cSldViewPr>
      <p:cViewPr varScale="1">
        <p:scale>
          <a:sx n="106" d="100"/>
          <a:sy n="106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72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6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957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0629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957" y="8840629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34CFFB92-9BF7-474D-8793-E2160B5748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68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6333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7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7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993" y="4420315"/>
            <a:ext cx="5615940" cy="418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014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7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333" y="8839014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9385BF46-8ECB-471C-B0CF-DFD12D0BF1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9B3CE-6A54-456F-AE74-3001D9A55D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5AAF3-364E-4D6E-864E-DA67503762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2E138-8587-45E2-B141-4047D82924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718D027-5E10-4D0B-AA2C-021C8648E4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77FBE-CB29-4033-8878-D54917BECF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1353C-5B43-43F3-A4FC-79D3F1BD36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6F908-AD64-4F4C-87D2-95A0D6E5AD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79348-214B-4EDF-83A2-EA8E93AEBC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BEA02-1AAF-49AB-BFAD-88E4F2F99C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1E89F-151A-47DE-94D6-DC756CA3B7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C256F-CC42-4172-BADD-0D3A3DBF25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57F91-26C8-466A-B77A-D92B3921D0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fld id="{712C956A-29D8-4EEE-80F0-109F2D10DB6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png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200" b="1" u="sng" dirty="0">
                <a:solidFill>
                  <a:srgbClr val="FFEF02"/>
                </a:solidFill>
              </a:rPr>
              <a:t>Outline of Today’s Discussion</a:t>
            </a:r>
            <a:endParaRPr lang="en-US" sz="3200" b="1" u="sng" dirty="0">
              <a:solidFill>
                <a:srgbClr val="FFFB0F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3434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Regression Analysis: Introduction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An </a:t>
            </a:r>
            <a:r>
              <a:rPr lang="en-US" sz="2400" b="1" dirty="0" smtClean="0">
                <a:solidFill>
                  <a:schemeClr val="bg1"/>
                </a:solidFill>
              </a:rPr>
              <a:t>Alternate Formula For Regression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Correlation, Regression, and Statistical Significance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Further Intuitions About The Degrees of Freedom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Regression Analysis Introduction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bg1"/>
                </a:solidFill>
              </a:rPr>
              <a:t>Note: Whenever our correlation is statistically significant, the slope of the best-fitting regression line is said to be significantly different from zero.</a:t>
            </a:r>
          </a:p>
          <a:p>
            <a:pPr>
              <a:lnSpc>
                <a:spcPct val="90000"/>
              </a:lnSpc>
            </a:pPr>
            <a:endParaRPr lang="en-US" sz="24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bg1"/>
                </a:solidFill>
              </a:rPr>
              <a:t>When the slope of the regression line is significantly different from zero, it is…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>
                <a:solidFill>
                  <a:schemeClr val="bg1"/>
                </a:solidFill>
              </a:rPr>
              <a:t>		- a significantly better predictor than chance;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>
                <a:solidFill>
                  <a:schemeClr val="bg1"/>
                </a:solidFill>
              </a:rPr>
              <a:t>		- a significantly better predictor than the MEAN!</a:t>
            </a:r>
          </a:p>
          <a:p>
            <a:pPr>
              <a:lnSpc>
                <a:spcPct val="90000"/>
              </a:lnSpc>
            </a:pPr>
            <a:endParaRPr lang="en-US" sz="24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FFEF02"/>
                </a:solidFill>
              </a:rPr>
              <a:t>Critical Thinking Question:</a:t>
            </a:r>
            <a:r>
              <a:rPr lang="en-US" sz="2400" b="1">
                <a:solidFill>
                  <a:schemeClr val="bg1"/>
                </a:solidFill>
              </a:rPr>
              <a:t> How does the previous bullet item relate to the philosophical notion of “</a:t>
            </a:r>
            <a:r>
              <a:rPr lang="en-US" sz="2400" b="1">
                <a:solidFill>
                  <a:srgbClr val="FFEF02"/>
                </a:solidFill>
              </a:rPr>
              <a:t>Ockham’s Razor</a:t>
            </a:r>
            <a:r>
              <a:rPr lang="en-US" sz="2400" b="1">
                <a:solidFill>
                  <a:schemeClr val="bg1"/>
                </a:solidFill>
              </a:rPr>
              <a:t>”?</a:t>
            </a:r>
          </a:p>
          <a:p>
            <a:pPr>
              <a:lnSpc>
                <a:spcPct val="90000"/>
              </a:lnSpc>
            </a:pPr>
            <a:endParaRPr lang="en-US" sz="24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sz="16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chemeClr val="tx1"/>
                </a:solidFill>
              </a:rPr>
              <a:t>Regression Analysis Introduction</a:t>
            </a:r>
          </a:p>
        </p:txBody>
      </p:sp>
      <p:graphicFrame>
        <p:nvGraphicFramePr>
          <p:cNvPr id="263171" name="Object 3"/>
          <p:cNvGraphicFramePr>
            <a:graphicFrameLocks noChangeAspect="1"/>
          </p:cNvGraphicFramePr>
          <p:nvPr/>
        </p:nvGraphicFramePr>
        <p:xfrm>
          <a:off x="2514600" y="2057400"/>
          <a:ext cx="4191000" cy="186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" imgW="685800" imgH="304800" progId="Equation.3">
                  <p:embed/>
                </p:oleObj>
              </mc:Choice>
              <mc:Fallback>
                <p:oleObj name="Equation" r:id="rId3" imgW="685800" imgH="304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057400"/>
                        <a:ext cx="4191000" cy="186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172" name="Object 4"/>
          <p:cNvGraphicFramePr>
            <a:graphicFrameLocks noChangeAspect="1"/>
          </p:cNvGraphicFramePr>
          <p:nvPr/>
        </p:nvGraphicFramePr>
        <p:xfrm>
          <a:off x="1358900" y="5148263"/>
          <a:ext cx="656590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5" imgW="1244600" imgH="165100" progId="Equation.3">
                  <p:embed/>
                </p:oleObj>
              </mc:Choice>
              <mc:Fallback>
                <p:oleObj name="Equation" r:id="rId5" imgW="1244600" imgH="1651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900" y="5148263"/>
                        <a:ext cx="6565900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chemeClr val="tx1"/>
                </a:solidFill>
              </a:rPr>
              <a:t>Regression Analysis Introduction</a:t>
            </a:r>
            <a:endParaRPr lang="en-US" sz="4000" b="1">
              <a:solidFill>
                <a:srgbClr val="FFEF02"/>
              </a:solidFill>
            </a:endParaRPr>
          </a:p>
        </p:txBody>
      </p:sp>
      <p:graphicFrame>
        <p:nvGraphicFramePr>
          <p:cNvPr id="264195" name="Object 3"/>
          <p:cNvGraphicFramePr>
            <a:graphicFrameLocks noChangeAspect="1"/>
          </p:cNvGraphicFramePr>
          <p:nvPr/>
        </p:nvGraphicFramePr>
        <p:xfrm>
          <a:off x="228600" y="3441700"/>
          <a:ext cx="85344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1562100" imgH="165100" progId="Equation.3">
                  <p:embed/>
                </p:oleObj>
              </mc:Choice>
              <mc:Fallback>
                <p:oleObj name="Equation" r:id="rId3" imgW="1562100" imgH="1651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441700"/>
                        <a:ext cx="85344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1774825" y="1752600"/>
            <a:ext cx="54086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rgbClr val="FF020F"/>
                </a:solidFill>
              </a:rPr>
              <a:t>Once we have the slope,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rgbClr val="FF020F"/>
                </a:solidFill>
              </a:rPr>
              <a:t>it’s easy to get the y-intercept!</a:t>
            </a:r>
            <a:endParaRPr 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2</a:t>
            </a:r>
            <a:endParaRPr lang="en-US" dirty="0"/>
          </a:p>
        </p:txBody>
      </p:sp>
      <p:sp>
        <p:nvSpPr>
          <p:cNvPr id="266243" name="Rectangle 3"/>
          <p:cNvSpPr>
            <a:spLocks noChangeArrowheads="1"/>
          </p:cNvSpPr>
          <p:nvPr/>
        </p:nvSpPr>
        <p:spPr bwMode="auto">
          <a:xfrm>
            <a:off x="2103438" y="2514600"/>
            <a:ext cx="51657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An Alternate Formula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For Regression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Alternate Regression Formula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chemeClr val="bg1"/>
                </a:solidFill>
              </a:rPr>
              <a:t>Predicted Z score on the criterion variable can be found by multiplying Z score on the predictor variable by that standardized regression coefficient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Standardized regression coefficient is the same thing as the correlation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For raw score predictions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Change raw score to Z score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Make prediction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Change back to raw score</a:t>
            </a:r>
          </a:p>
          <a:p>
            <a:pPr lvl="1">
              <a:lnSpc>
                <a:spcPct val="90000"/>
              </a:lnSpc>
            </a:pPr>
            <a:endParaRPr lang="en-US" sz="2400">
              <a:solidFill>
                <a:schemeClr val="bg1"/>
              </a:solidFill>
            </a:endParaRPr>
          </a:p>
        </p:txBody>
      </p:sp>
      <p:pic>
        <p:nvPicPr>
          <p:cNvPr id="267268" name="Picture 4" descr="untitled"/>
          <p:cNvPicPr>
            <a:picLocks noChangeAspect="1" noChangeArrowheads="1"/>
          </p:cNvPicPr>
          <p:nvPr/>
        </p:nvPicPr>
        <p:blipFill>
          <a:blip r:embed="rId2" cstate="print"/>
          <a:srcRect r="60001" b="84375"/>
          <a:stretch>
            <a:fillRect/>
          </a:stretch>
        </p:blipFill>
        <p:spPr bwMode="auto">
          <a:xfrm>
            <a:off x="5562600" y="4876800"/>
            <a:ext cx="243840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Alternate Regression Formula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>
                <a:solidFill>
                  <a:schemeClr val="bg1"/>
                </a:solidFill>
              </a:rPr>
              <a:t>Potential Pop Quiz Question:</a:t>
            </a:r>
            <a:r>
              <a:rPr lang="en-US">
                <a:solidFill>
                  <a:schemeClr val="bg1"/>
                </a:solidFill>
              </a:rPr>
              <a:t> What would the linear equation be for this alternate regression formula?</a:t>
            </a:r>
          </a:p>
        </p:txBody>
      </p:sp>
      <p:pic>
        <p:nvPicPr>
          <p:cNvPr id="268292" name="Picture 4" descr="untitled"/>
          <p:cNvPicPr>
            <a:picLocks noChangeAspect="1" noChangeArrowheads="1"/>
          </p:cNvPicPr>
          <p:nvPr/>
        </p:nvPicPr>
        <p:blipFill>
          <a:blip r:embed="rId2" cstate="print"/>
          <a:srcRect r="60001" b="84375"/>
          <a:stretch>
            <a:fillRect/>
          </a:stretch>
        </p:blipFill>
        <p:spPr bwMode="auto">
          <a:xfrm>
            <a:off x="5105400" y="3810000"/>
            <a:ext cx="243840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Alternate Regression Formula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6400800" cy="4114800"/>
          </a:xfrm>
        </p:spPr>
        <p:txBody>
          <a:bodyPr/>
          <a:lstStyle/>
          <a:p>
            <a:r>
              <a:rPr lang="en-US" sz="2800" u="sng" dirty="0">
                <a:solidFill>
                  <a:schemeClr val="bg1"/>
                </a:solidFill>
              </a:rPr>
              <a:t>Potential Pop Quiz Question:</a:t>
            </a:r>
            <a:r>
              <a:rPr lang="en-US" sz="2800" dirty="0">
                <a:solidFill>
                  <a:schemeClr val="bg1"/>
                </a:solidFill>
              </a:rPr>
              <a:t> Why might you prefer to use one of these regression formulas over the other?</a:t>
            </a:r>
          </a:p>
        </p:txBody>
      </p:sp>
      <p:graphicFrame>
        <p:nvGraphicFramePr>
          <p:cNvPr id="26931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486400" y="3886200"/>
          <a:ext cx="2819400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6" name="Equation" r:id="rId3" imgW="812520" imgH="393480" progId="Equation.3">
                  <p:embed/>
                </p:oleObj>
              </mc:Choice>
              <mc:Fallback>
                <p:oleObj name="Equation" r:id="rId3" imgW="8125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886200"/>
                        <a:ext cx="2819400" cy="1365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9317" name="Picture 5" descr="untitled"/>
          <p:cNvPicPr>
            <a:picLocks noChangeAspect="1" noChangeArrowheads="1"/>
          </p:cNvPicPr>
          <p:nvPr/>
        </p:nvPicPr>
        <p:blipFill>
          <a:blip r:embed="rId5" cstate="print"/>
          <a:srcRect r="60001" b="84375"/>
          <a:stretch>
            <a:fillRect/>
          </a:stretch>
        </p:blipFill>
        <p:spPr bwMode="auto">
          <a:xfrm>
            <a:off x="1371600" y="4114800"/>
            <a:ext cx="2438400" cy="762000"/>
          </a:xfrm>
          <a:prstGeom prst="rect">
            <a:avLst/>
          </a:prstGeom>
          <a:noFill/>
        </p:spPr>
      </p:pic>
      <p:graphicFrame>
        <p:nvGraphicFramePr>
          <p:cNvPr id="269318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105400" y="5410200"/>
          <a:ext cx="35814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7" name="Equation" r:id="rId6" imgW="1562100" imgH="165100" progId="Equation.3">
                  <p:embed/>
                </p:oleObj>
              </mc:Choice>
              <mc:Fallback>
                <p:oleObj name="Equation" r:id="rId6" imgW="1562100" imgH="1651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410200"/>
                        <a:ext cx="3581400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9319" name="Rectangle 7"/>
          <p:cNvSpPr>
            <a:spLocks noChangeArrowheads="1"/>
          </p:cNvSpPr>
          <p:nvPr/>
        </p:nvSpPr>
        <p:spPr bwMode="auto">
          <a:xfrm>
            <a:off x="1295400" y="3810000"/>
            <a:ext cx="2743200" cy="1524000"/>
          </a:xfrm>
          <a:prstGeom prst="rect">
            <a:avLst/>
          </a:prstGeom>
          <a:noFill/>
          <a:ln w="9525" algn="ctr">
            <a:solidFill>
              <a:srgbClr val="FF020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9320" name="Rectangle 8"/>
          <p:cNvSpPr>
            <a:spLocks noChangeArrowheads="1"/>
          </p:cNvSpPr>
          <p:nvPr/>
        </p:nvSpPr>
        <p:spPr bwMode="auto">
          <a:xfrm>
            <a:off x="5029200" y="3886200"/>
            <a:ext cx="3886200" cy="2362200"/>
          </a:xfrm>
          <a:prstGeom prst="rect">
            <a:avLst/>
          </a:prstGeom>
          <a:noFill/>
          <a:ln w="9525" algn="ctr">
            <a:solidFill>
              <a:srgbClr val="FF020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Multiple Correlation and 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Multiple Regression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</a:rPr>
              <a:t>Multiple correlation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</a:rPr>
              <a:t>Association between criterion variables and two or more predictor variables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</a:rPr>
              <a:t>Multiple regression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</a:rPr>
              <a:t>Making predictions about criterion variables based on two or more predictor variables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</a:rPr>
              <a:t>Unlike prediction from one variable, standardized regression coefficient is not the same as the ordinary correlation coefficient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3</a:t>
            </a:r>
            <a:endParaRPr lang="en-US" dirty="0"/>
          </a:p>
        </p:txBody>
      </p:sp>
      <p:sp>
        <p:nvSpPr>
          <p:cNvPr id="289795" name="Rectangle 3"/>
          <p:cNvSpPr>
            <a:spLocks noChangeArrowheads="1"/>
          </p:cNvSpPr>
          <p:nvPr/>
        </p:nvSpPr>
        <p:spPr bwMode="auto">
          <a:xfrm>
            <a:off x="1819275" y="2514600"/>
            <a:ext cx="57626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Correlation, Regression,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&amp; Statistical Significance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534400" cy="1143000"/>
          </a:xfrm>
        </p:spPr>
        <p:txBody>
          <a:bodyPr/>
          <a:lstStyle/>
          <a:p>
            <a:r>
              <a:rPr lang="en-US" sz="2400" b="1" dirty="0">
                <a:solidFill>
                  <a:srgbClr val="FFEF02"/>
                </a:solidFill>
              </a:rPr>
              <a:t>Correlation, Regression &amp; Statistical Significance</a:t>
            </a:r>
            <a:endParaRPr lang="en-US" sz="2400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bg1"/>
                </a:solidFill>
              </a:rPr>
              <a:t>Let’s consider correlation &amp; regression analysis within the context of our earlier work (this semester) on hypothesis testing…</a:t>
            </a:r>
          </a:p>
          <a:p>
            <a:pPr>
              <a:lnSpc>
                <a:spcPct val="90000"/>
              </a:lnSpc>
            </a:pPr>
            <a:endParaRPr lang="en-US" sz="24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bg1"/>
                </a:solidFill>
              </a:rPr>
              <a:t>In your own words, what is the meaning of the so-called “critical value” for hypothesis testing?</a:t>
            </a:r>
          </a:p>
          <a:p>
            <a:pPr>
              <a:lnSpc>
                <a:spcPct val="90000"/>
              </a:lnSpc>
            </a:pPr>
            <a:endParaRPr lang="en-US" sz="24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FFEF02"/>
                </a:solidFill>
              </a:rPr>
              <a:t>Potential Pop Quiz Question: What two factors determine the critical value (i.e., the number to beat) when we engage in hypothesis testing?</a:t>
            </a:r>
            <a:r>
              <a:rPr lang="en-US" sz="2400" b="1">
                <a:solidFill>
                  <a:schemeClr val="bg1"/>
                </a:solidFill>
              </a:rPr>
              <a:t> </a:t>
            </a:r>
            <a:r>
              <a:rPr lang="en-US" sz="2400" b="1">
                <a:solidFill>
                  <a:schemeClr val="bg2"/>
                </a:solidFill>
              </a:rPr>
              <a:t>(The answer is not in your text…but it might be in your critical thinking, or your memory of research methods.)</a:t>
            </a:r>
            <a:endParaRPr lang="en-US" sz="240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</a:pPr>
            <a:endParaRPr lang="en-US" sz="2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1</a:t>
            </a:r>
            <a:endParaRPr lang="en-US" dirty="0"/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895350" y="2514600"/>
            <a:ext cx="7585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Regression Analysis: 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r>
              <a:rPr lang="en-US" sz="2400" b="1" dirty="0">
                <a:solidFill>
                  <a:srgbClr val="FFEF02"/>
                </a:solidFill>
              </a:rPr>
              <a:t>Correlation, Regression &amp; Statistical Significance</a:t>
            </a:r>
          </a:p>
        </p:txBody>
      </p:sp>
      <p:pic>
        <p:nvPicPr>
          <p:cNvPr id="2918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86000"/>
            <a:ext cx="4038600" cy="1655763"/>
          </a:xfrm>
          <a:prstGeom prst="rect">
            <a:avLst/>
          </a:prstGeom>
          <a:noFill/>
        </p:spPr>
      </p:pic>
      <p:sp>
        <p:nvSpPr>
          <p:cNvPr id="291844" name="Rectangle 4"/>
          <p:cNvSpPr>
            <a:spLocks noChangeArrowheads="1"/>
          </p:cNvSpPr>
          <p:nvPr/>
        </p:nvSpPr>
        <p:spPr bwMode="auto">
          <a:xfrm>
            <a:off x="2209800" y="1720850"/>
            <a:ext cx="5199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DF for Correlation &amp; Regression</a:t>
            </a:r>
            <a:endParaRPr lang="en-US" sz="3200" b="1"/>
          </a:p>
        </p:txBody>
      </p:sp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2333625" y="4159250"/>
            <a:ext cx="5154613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Here </a:t>
            </a:r>
            <a:r>
              <a:rPr lang="en-US" b="1" i="1"/>
              <a:t>n</a:t>
            </a:r>
            <a:r>
              <a:rPr lang="en-US" b="1"/>
              <a:t> stands for the number of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pairs of scores.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b="1"/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Why would this be n-2,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rather than the usual n-1?</a:t>
            </a:r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2400" b="1" dirty="0">
                <a:solidFill>
                  <a:srgbClr val="FFEF02"/>
                </a:solidFill>
              </a:rPr>
              <a:t>Correlation, Regression &amp; Statistical Significance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solidFill>
                  <a:schemeClr val="bg1"/>
                </a:solidFill>
              </a:rPr>
              <a:t>In general, the formula for the </a:t>
            </a:r>
            <a:r>
              <a:rPr lang="en-US" sz="2800" b="1">
                <a:solidFill>
                  <a:srgbClr val="FFEF02"/>
                </a:solidFill>
              </a:rPr>
              <a:t>degrees of freedom</a:t>
            </a:r>
            <a:r>
              <a:rPr lang="en-US" sz="2800" b="1">
                <a:solidFill>
                  <a:schemeClr val="bg1"/>
                </a:solidFill>
              </a:rPr>
              <a:t> is the </a:t>
            </a:r>
            <a:r>
              <a:rPr lang="en-US" sz="2800" b="1">
                <a:solidFill>
                  <a:srgbClr val="FFEF02"/>
                </a:solidFill>
              </a:rPr>
              <a:t>number of observations minus the number of parameters estimated</a:t>
            </a:r>
            <a:r>
              <a:rPr lang="en-US" sz="2800" b="1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endParaRPr lang="en-US" sz="28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FFEF02"/>
                </a:solidFill>
              </a:rPr>
              <a:t>For linear correlation,</a:t>
            </a:r>
            <a:r>
              <a:rPr lang="en-US" sz="2800" b="1">
                <a:solidFill>
                  <a:schemeClr val="bg1"/>
                </a:solidFill>
              </a:rPr>
              <a:t> we have one estimate for the mean of X, and another estimate for the mean of Y.</a:t>
            </a:r>
          </a:p>
          <a:p>
            <a:pPr>
              <a:lnSpc>
                <a:spcPct val="90000"/>
              </a:lnSpc>
            </a:pPr>
            <a:endParaRPr lang="en-US" sz="28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FFEF02"/>
                </a:solidFill>
              </a:rPr>
              <a:t>For linear regression,</a:t>
            </a:r>
            <a:r>
              <a:rPr lang="en-US" sz="2800" b="1">
                <a:solidFill>
                  <a:schemeClr val="bg1"/>
                </a:solidFill>
              </a:rPr>
              <a:t> we have one estimate for the slope, and another estimate for y intercept.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solidFill>
                  <a:srgbClr val="FFEF02"/>
                </a:solidFill>
              </a:rPr>
              <a:t>Correlation, Regression &amp; Statistical Significance</a:t>
            </a:r>
          </a:p>
        </p:txBody>
      </p:sp>
      <p:pic>
        <p:nvPicPr>
          <p:cNvPr id="2938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616075"/>
            <a:ext cx="4876800" cy="3722688"/>
          </a:xfrm>
          <a:prstGeom prst="rect">
            <a:avLst/>
          </a:prstGeom>
          <a:noFill/>
        </p:spPr>
      </p:pic>
      <p:sp>
        <p:nvSpPr>
          <p:cNvPr id="293892" name="Rectangle 4"/>
          <p:cNvSpPr>
            <a:spLocks noChangeArrowheads="1"/>
          </p:cNvSpPr>
          <p:nvPr/>
        </p:nvSpPr>
        <p:spPr bwMode="auto">
          <a:xfrm>
            <a:off x="160338" y="5638800"/>
            <a:ext cx="87693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 b="1"/>
              <a:t>What would the DF be for this function? Explain.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2400" b="1">
                <a:solidFill>
                  <a:srgbClr val="FFEF02"/>
                </a:solidFill>
              </a:rPr>
              <a:t>Correlation, Regression &amp; Statistical Significance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FFEF02"/>
                </a:solidFill>
              </a:rPr>
              <a:t>Note: The a slope can be very modestly different from zero, and still be “statistically significant” if all data points fall very close to the line.</a:t>
            </a:r>
            <a:endParaRPr lang="en-US" sz="24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sz="24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bg1"/>
                </a:solidFill>
              </a:rPr>
              <a:t>In correlation and regression, </a:t>
            </a:r>
            <a:r>
              <a:rPr lang="en-US" sz="2400" b="1">
                <a:solidFill>
                  <a:srgbClr val="FFEF02"/>
                </a:solidFill>
              </a:rPr>
              <a:t>statistical significance is determined by the </a:t>
            </a:r>
            <a:r>
              <a:rPr lang="en-US" sz="2400" b="1" i="1">
                <a:solidFill>
                  <a:srgbClr val="FFEF02"/>
                </a:solidFill>
              </a:rPr>
              <a:t>strength </a:t>
            </a:r>
            <a:r>
              <a:rPr lang="en-US" sz="2400" b="1">
                <a:solidFill>
                  <a:srgbClr val="FFEF02"/>
                </a:solidFill>
              </a:rPr>
              <a:t>of the correlation between two variables (the r-value),</a:t>
            </a:r>
            <a:r>
              <a:rPr lang="en-US" sz="2400" b="1">
                <a:solidFill>
                  <a:schemeClr val="bg1"/>
                </a:solidFill>
              </a:rPr>
              <a:t> and NOT by the slope of the regression line. </a:t>
            </a:r>
            <a:r>
              <a:rPr lang="en-US" sz="2400" b="1">
                <a:solidFill>
                  <a:schemeClr val="bg2"/>
                </a:solidFill>
              </a:rPr>
              <a:t>(This statement is relevant to regressions involving raw scores, not z-transformed scores)</a:t>
            </a:r>
          </a:p>
          <a:p>
            <a:pPr>
              <a:lnSpc>
                <a:spcPct val="90000"/>
              </a:lnSpc>
            </a:pPr>
            <a:endParaRPr lang="en-US" sz="24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bg1"/>
                </a:solidFill>
              </a:rPr>
              <a:t>The significance of the r-value, as always, depends on the alpha level, and the df (which is n-2). 		</a:t>
            </a:r>
            <a:r>
              <a:rPr lang="en-US" sz="2400" b="1">
                <a:solidFill>
                  <a:schemeClr val="bg2"/>
                </a:solidFill>
              </a:rPr>
              <a:t>Take a peak at the r-value table.</a:t>
            </a:r>
            <a:endParaRPr lang="en-US" sz="24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sz="2400" b="1">
                <a:solidFill>
                  <a:srgbClr val="FFEF02"/>
                </a:solidFill>
              </a:rPr>
              <a:t>Correlation, Regression &amp; Statistical Significance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>
                <a:solidFill>
                  <a:schemeClr val="bg1"/>
                </a:solidFill>
              </a:rPr>
              <a:t>Remember: The regression line (equation) can help us predict one score, given another score, but only if there is a significant r-value.</a:t>
            </a:r>
          </a:p>
          <a:p>
            <a:pPr>
              <a:lnSpc>
                <a:spcPct val="80000"/>
              </a:lnSpc>
            </a:pPr>
            <a:endParaRPr lang="en-US" sz="28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b="1">
                <a:solidFill>
                  <a:schemeClr val="bg1"/>
                </a:solidFill>
              </a:rPr>
              <a:t>The terminology w/b… </a:t>
            </a:r>
            <a:r>
              <a:rPr lang="en-US" sz="2800" b="1">
                <a:solidFill>
                  <a:srgbClr val="FFEF02"/>
                </a:solidFill>
              </a:rPr>
              <a:t>“the regression line explains (or accounts for)”</a:t>
            </a:r>
            <a:r>
              <a:rPr lang="en-US" sz="2800" b="1">
                <a:solidFill>
                  <a:schemeClr val="bg1"/>
                </a:solidFill>
              </a:rPr>
              <a:t> 42% of the variability in the scores (if r-squared = .42). </a:t>
            </a:r>
          </a:p>
          <a:p>
            <a:pPr>
              <a:lnSpc>
                <a:spcPct val="80000"/>
              </a:lnSpc>
            </a:pPr>
            <a:endParaRPr lang="en-US" sz="28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b="1">
                <a:solidFill>
                  <a:schemeClr val="bg1"/>
                </a:solidFill>
              </a:rPr>
              <a:t>To “explain” or “account for” does NOT mean “to cause”. 	</a:t>
            </a:r>
          </a:p>
          <a:p>
            <a:pPr>
              <a:lnSpc>
                <a:spcPct val="80000"/>
              </a:lnSpc>
            </a:pPr>
            <a:endParaRPr lang="en-US" sz="2800" b="1">
              <a:solidFill>
                <a:srgbClr val="FFEF0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b="1">
                <a:solidFill>
                  <a:srgbClr val="FFEF02"/>
                </a:solidFill>
              </a:rPr>
              <a:t>Correlation does not imply causation!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4</a:t>
            </a:r>
            <a:endParaRPr lang="en-US" dirty="0"/>
          </a:p>
        </p:txBody>
      </p:sp>
      <p:sp>
        <p:nvSpPr>
          <p:cNvPr id="296963" name="Rectangle 3"/>
          <p:cNvSpPr>
            <a:spLocks noChangeArrowheads="1"/>
          </p:cNvSpPr>
          <p:nvPr/>
        </p:nvSpPr>
        <p:spPr bwMode="auto">
          <a:xfrm>
            <a:off x="1841500" y="2514600"/>
            <a:ext cx="56356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Further Intuitions About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Degrees of Freedom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Further Intuitions About </a:t>
            </a:r>
            <a:r>
              <a:rPr lang="en-US" b="1" i="1" u="sng">
                <a:solidFill>
                  <a:srgbClr val="FFEF02"/>
                </a:solidFill>
              </a:rPr>
              <a:t>DF</a:t>
            </a:r>
            <a:endParaRPr lang="en-US" b="1" u="sng">
              <a:solidFill>
                <a:srgbClr val="FFFB0F"/>
              </a:solidFill>
            </a:endParaRP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To understand the concept called “degrees of freedom”, we should remember that dfs are used when we are making estimates.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When we are using ANOVA, population means are estimated, based on samples.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Let’s consider some simple examples…</a:t>
            </a: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Further Intuitions About </a:t>
            </a:r>
            <a:r>
              <a:rPr lang="en-US" b="1" i="1" u="sng">
                <a:solidFill>
                  <a:srgbClr val="FFEF02"/>
                </a:solidFill>
              </a:rPr>
              <a:t>DF</a:t>
            </a:r>
            <a:endParaRPr lang="en-US" b="1" u="sng">
              <a:solidFill>
                <a:srgbClr val="FFFB0F"/>
              </a:solidFill>
            </a:endParaRP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Could someone generate a list of three numbers that has a mean equal to 10?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Could someone else generate a different list of three numbers having a mean equal to 10?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And, one last list of three numbers with a mean equal to 10?</a:t>
            </a: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Further Intuitions About </a:t>
            </a:r>
            <a:r>
              <a:rPr lang="en-US" b="1" i="1" u="sng">
                <a:solidFill>
                  <a:srgbClr val="FFEF02"/>
                </a:solidFill>
              </a:rPr>
              <a:t>DF</a:t>
            </a:r>
            <a:endParaRPr lang="en-US" b="1" u="sng">
              <a:solidFill>
                <a:srgbClr val="FFFB0F"/>
              </a:solidFill>
            </a:endParaRP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Now, lets consider how many scores in a set are </a:t>
            </a:r>
            <a:r>
              <a:rPr lang="en-US" sz="2400" b="1" i="1">
                <a:solidFill>
                  <a:srgbClr val="FFEF02"/>
                </a:solidFill>
              </a:rPr>
              <a:t>free to vary</a:t>
            </a:r>
            <a:r>
              <a:rPr lang="en-US" sz="2400" b="1">
                <a:solidFill>
                  <a:schemeClr val="bg1"/>
                </a:solidFill>
              </a:rPr>
              <a:t>, once we’ve estimated the mean to be 10.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Would someone now generate any two numbers? (I’ll generate the third number so that the mean is 10.)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Would someone now generate any two other numbers? (I’ll generate the third number so that the mean is 10.)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One more time, would someone now generate any two other numbers? (I’ll generate the third number so that the mean is 10.)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Further Intuitions About </a:t>
            </a:r>
            <a:r>
              <a:rPr lang="en-US" b="1" i="1" u="sng">
                <a:solidFill>
                  <a:srgbClr val="FFEF02"/>
                </a:solidFill>
              </a:rPr>
              <a:t>DF</a:t>
            </a:r>
            <a:endParaRPr lang="en-US" b="1" u="sng">
              <a:solidFill>
                <a:srgbClr val="FFFB0F"/>
              </a:solidFill>
            </a:endParaRP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Hopefully you see a pattern now. That is, all scores in a set are </a:t>
            </a:r>
            <a:r>
              <a:rPr lang="en-US" sz="2800" b="1" dirty="0">
                <a:solidFill>
                  <a:srgbClr val="FFEF02"/>
                </a:solidFill>
              </a:rPr>
              <a:t>free to vary</a:t>
            </a:r>
            <a:r>
              <a:rPr lang="en-US" sz="2800" b="1" dirty="0">
                <a:solidFill>
                  <a:schemeClr val="bg1"/>
                </a:solidFill>
              </a:rPr>
              <a:t>…except “the last one”, if the set of scores is  to have the mean that we are estimating.</a:t>
            </a: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In other words, if we claim that we believe that the population mean associated with a particular sample of three observations is, say, 10, then only the first two scores are free to vary (we have 2, or n-1, </a:t>
            </a:r>
            <a:r>
              <a:rPr lang="en-US" sz="2800" b="1" dirty="0">
                <a:solidFill>
                  <a:srgbClr val="FFEF02"/>
                </a:solidFill>
              </a:rPr>
              <a:t>“degrees of freedom”</a:t>
            </a:r>
            <a:r>
              <a:rPr lang="en-US" sz="2800" b="1" dirty="0">
                <a:solidFill>
                  <a:schemeClr val="bg1"/>
                </a:solidFill>
              </a:rPr>
              <a:t>).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last score is </a:t>
            </a:r>
            <a:r>
              <a:rPr lang="en-US" sz="2800" b="1" dirty="0">
                <a:solidFill>
                  <a:srgbClr val="FFEF02"/>
                </a:solidFill>
              </a:rPr>
              <a:t>NOT</a:t>
            </a:r>
            <a:r>
              <a:rPr lang="en-US" sz="2800" b="1" dirty="0">
                <a:solidFill>
                  <a:schemeClr val="bg1"/>
                </a:solidFill>
              </a:rPr>
              <a:t> free to vary…it is fixed, if we are to achieve our mean.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Regression Analysis Introduction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solidFill>
                  <a:schemeClr val="bg1"/>
                </a:solidFill>
              </a:rPr>
              <a:t>There is a close relationship between correlation and regression.</a:t>
            </a:r>
          </a:p>
          <a:p>
            <a:pPr>
              <a:lnSpc>
                <a:spcPct val="90000"/>
              </a:lnSpc>
            </a:pPr>
            <a:endParaRPr lang="en-US" sz="28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FFEF02"/>
                </a:solidFill>
              </a:rPr>
              <a:t>A synonym for regression is prediction!</a:t>
            </a:r>
            <a:r>
              <a:rPr lang="en-US" sz="2800" b="1">
                <a:solidFill>
                  <a:schemeClr val="bg1"/>
                </a:solidFill>
              </a:rPr>
              <a:t> Recall that prediction is one of the (“fab”) four goals of the scientific method. What were the others?</a:t>
            </a:r>
          </a:p>
          <a:p>
            <a:pPr>
              <a:lnSpc>
                <a:spcPct val="90000"/>
              </a:lnSpc>
            </a:pPr>
            <a:endParaRPr lang="en-US" sz="28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chemeClr val="bg1"/>
                </a:solidFill>
              </a:rPr>
              <a:t>A significant correlation implies a significant capacity for prediction, i.e., a prediction that is </a:t>
            </a:r>
            <a:r>
              <a:rPr lang="en-US" sz="2800" b="1" i="1">
                <a:solidFill>
                  <a:schemeClr val="bg1"/>
                </a:solidFill>
              </a:rPr>
              <a:t>reliably</a:t>
            </a:r>
            <a:r>
              <a:rPr lang="en-US" sz="2800" b="1">
                <a:solidFill>
                  <a:schemeClr val="bg1"/>
                </a:solidFill>
              </a:rPr>
              <a:t> better than chance!</a:t>
            </a:r>
          </a:p>
          <a:p>
            <a:pPr>
              <a:lnSpc>
                <a:spcPct val="90000"/>
              </a:lnSpc>
            </a:pPr>
            <a:endParaRPr lang="en-US" sz="18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sz="18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330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Regression Analysis Introduction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solidFill>
                  <a:schemeClr val="bg1"/>
                </a:solidFill>
              </a:rPr>
              <a:t>In linear regression, the “regression line” is the best-fitting line to the data.</a:t>
            </a:r>
          </a:p>
          <a:p>
            <a:pPr>
              <a:lnSpc>
                <a:spcPct val="90000"/>
              </a:lnSpc>
            </a:pPr>
            <a:endParaRPr lang="en-US" sz="28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FFEF02"/>
                </a:solidFill>
              </a:rPr>
              <a:t>Potential Pop Quiz Question:</a:t>
            </a:r>
            <a:r>
              <a:rPr lang="en-US" sz="2800" b="1">
                <a:solidFill>
                  <a:schemeClr val="bg1"/>
                </a:solidFill>
              </a:rPr>
              <a:t> Given that we could fit an infinite number of lines to a data set, how do we determine </a:t>
            </a:r>
            <a:r>
              <a:rPr lang="en-US" sz="2800" b="1" i="1">
                <a:solidFill>
                  <a:schemeClr val="bg1"/>
                </a:solidFill>
              </a:rPr>
              <a:t>which</a:t>
            </a:r>
            <a:r>
              <a:rPr lang="en-US" sz="2800" b="1">
                <a:solidFill>
                  <a:schemeClr val="bg1"/>
                </a:solidFill>
              </a:rPr>
              <a:t> is the best-fitting line? Explain in your own words. </a:t>
            </a:r>
            <a:r>
              <a:rPr lang="en-US" sz="2800" b="1">
                <a:solidFill>
                  <a:schemeClr val="bg2"/>
                </a:solidFill>
              </a:rPr>
              <a:t>(Note: The answer is not in your text, it’s in your intuitions!)</a:t>
            </a:r>
          </a:p>
          <a:p>
            <a:pPr>
              <a:lnSpc>
                <a:spcPct val="90000"/>
              </a:lnSpc>
            </a:pPr>
            <a:endParaRPr lang="en-US" sz="18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Regression Analysis Introduction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solidFill>
                  <a:schemeClr val="bg1"/>
                </a:solidFill>
              </a:rPr>
              <a:t>The equation for a straight line, again, is: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solidFill>
                  <a:schemeClr val="bg1"/>
                </a:solidFill>
              </a:rPr>
              <a:t>				</a:t>
            </a:r>
            <a:r>
              <a:rPr lang="en-US" sz="2800" b="1">
                <a:solidFill>
                  <a:srgbClr val="FFEF02"/>
                </a:solidFill>
              </a:rPr>
              <a:t>y = mx + B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solidFill>
                  <a:schemeClr val="bg1"/>
                </a:solidFill>
              </a:rPr>
              <a:t>				        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solidFill>
                  <a:schemeClr val="bg1"/>
                </a:solidFill>
              </a:rPr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solidFill>
                  <a:schemeClr val="bg1"/>
                </a:solidFill>
              </a:rPr>
              <a:t>		</a:t>
            </a:r>
            <a:r>
              <a:rPr lang="en-US" sz="2800" b="1">
                <a:solidFill>
                  <a:srgbClr val="FFEF02"/>
                </a:solidFill>
              </a:rPr>
              <a:t>Criterion = (slope * Predictor) + Intercept</a:t>
            </a:r>
          </a:p>
          <a:p>
            <a:pPr>
              <a:lnSpc>
                <a:spcPct val="90000"/>
              </a:lnSpc>
            </a:pPr>
            <a:endParaRPr lang="en-US" sz="28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chemeClr val="bg2"/>
                </a:solidFill>
              </a:rPr>
              <a:t>How many “parameters” in a linear equation?</a:t>
            </a: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chemeClr val="bg2"/>
                </a:solidFill>
              </a:rPr>
              <a:t>How about a quadratic equation?</a:t>
            </a: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chemeClr val="bg2"/>
                </a:solidFill>
              </a:rPr>
              <a:t>How about a Gaussian distribution? </a:t>
            </a:r>
          </a:p>
          <a:p>
            <a:pPr>
              <a:lnSpc>
                <a:spcPct val="90000"/>
              </a:lnSpc>
            </a:pPr>
            <a:endParaRPr lang="en-US" sz="1800" b="1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Regression Analysis Introduction</a:t>
            </a:r>
          </a:p>
        </p:txBody>
      </p:sp>
      <p:pic>
        <p:nvPicPr>
          <p:cNvPr id="258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133600"/>
            <a:ext cx="6477000" cy="2228850"/>
          </a:xfrm>
          <a:prstGeom prst="rect">
            <a:avLst/>
          </a:prstGeom>
          <a:noFill/>
        </p:spPr>
      </p:pic>
      <p:sp>
        <p:nvSpPr>
          <p:cNvPr id="258052" name="Rectangle 4"/>
          <p:cNvSpPr>
            <a:spLocks noChangeArrowheads="1"/>
          </p:cNvSpPr>
          <p:nvPr/>
        </p:nvSpPr>
        <p:spPr bwMode="auto">
          <a:xfrm>
            <a:off x="1809750" y="4905375"/>
            <a:ext cx="6000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b="1"/>
              <a:t>Slope can also be though of as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b="1"/>
              <a:t>“rise over run”.</a:t>
            </a:r>
            <a:endParaRPr lang="en-US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Regression Analysis Introduction</a:t>
            </a:r>
          </a:p>
        </p:txBody>
      </p:sp>
      <p:pic>
        <p:nvPicPr>
          <p:cNvPr id="259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209800"/>
            <a:ext cx="5105400" cy="2347913"/>
          </a:xfrm>
          <a:prstGeom prst="rect">
            <a:avLst/>
          </a:prstGeom>
          <a:noFill/>
        </p:spPr>
      </p:pic>
      <p:sp>
        <p:nvSpPr>
          <p:cNvPr id="259076" name="Rectangle 4"/>
          <p:cNvSpPr>
            <a:spLocks noChangeArrowheads="1"/>
          </p:cNvSpPr>
          <p:nvPr/>
        </p:nvSpPr>
        <p:spPr bwMode="auto">
          <a:xfrm>
            <a:off x="1182688" y="4905375"/>
            <a:ext cx="72644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b="1"/>
              <a:t>The “rise” on the ordinate = Y</a:t>
            </a:r>
            <a:r>
              <a:rPr lang="en-US" sz="3600" b="1" baseline="-25000"/>
              <a:t>2</a:t>
            </a:r>
            <a:r>
              <a:rPr lang="en-US" sz="3600" b="1"/>
              <a:t> - Y</a:t>
            </a:r>
            <a:r>
              <a:rPr lang="en-US" sz="3600" b="1" baseline="-25000"/>
              <a:t>1</a:t>
            </a:r>
            <a:r>
              <a:rPr lang="en-US" sz="3600" b="1"/>
              <a:t>.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3600" b="1"/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b="1"/>
              <a:t>The “run” on the abscissa = X</a:t>
            </a:r>
            <a:r>
              <a:rPr lang="en-US" sz="3600" b="1" baseline="-25000"/>
              <a:t>2</a:t>
            </a:r>
            <a:r>
              <a:rPr lang="en-US" sz="3600" b="1"/>
              <a:t> - X</a:t>
            </a:r>
            <a:r>
              <a:rPr lang="en-US" sz="3600" b="1" baseline="-25000"/>
              <a:t>1</a:t>
            </a:r>
            <a:r>
              <a:rPr lang="en-US" sz="3600" b="1"/>
              <a:t>.</a:t>
            </a:r>
            <a:endParaRPr lang="en-US" sz="32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Regression Analysis Introduction</a:t>
            </a:r>
          </a:p>
        </p:txBody>
      </p:sp>
      <p:pic>
        <p:nvPicPr>
          <p:cNvPr id="260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219200"/>
            <a:ext cx="5334000" cy="4238625"/>
          </a:xfrm>
          <a:prstGeom prst="rect">
            <a:avLst/>
          </a:prstGeom>
          <a:noFill/>
        </p:spPr>
      </p:pic>
      <p:sp>
        <p:nvSpPr>
          <p:cNvPr id="260100" name="Rectangle 4"/>
          <p:cNvSpPr>
            <a:spLocks noChangeArrowheads="1"/>
          </p:cNvSpPr>
          <p:nvPr/>
        </p:nvSpPr>
        <p:spPr bwMode="auto">
          <a:xfrm>
            <a:off x="2032000" y="5745163"/>
            <a:ext cx="49831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 b="1"/>
              <a:t>“Rise over run” in pictures.</a:t>
            </a:r>
            <a:endParaRPr lang="en-US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Regression Analysis Introduction</a:t>
            </a:r>
          </a:p>
        </p:txBody>
      </p:sp>
      <p:pic>
        <p:nvPicPr>
          <p:cNvPr id="261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219200"/>
            <a:ext cx="5334000" cy="4238625"/>
          </a:xfrm>
          <a:prstGeom prst="rect">
            <a:avLst/>
          </a:prstGeom>
          <a:noFill/>
        </p:spPr>
      </p:pic>
      <p:sp>
        <p:nvSpPr>
          <p:cNvPr id="261124" name="Rectangle 4"/>
          <p:cNvSpPr>
            <a:spLocks noChangeArrowheads="1"/>
          </p:cNvSpPr>
          <p:nvPr/>
        </p:nvSpPr>
        <p:spPr bwMode="auto">
          <a:xfrm>
            <a:off x="1539875" y="5745163"/>
            <a:ext cx="59785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 b="1"/>
              <a:t>Here, the regression is “linear”…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2"/>
                </a:solidFill>
              </a:rPr>
              <a:t>Next week…no such luck! </a:t>
            </a:r>
            <a:r>
              <a:rPr lang="en-US" sz="3200" b="1">
                <a:solidFill>
                  <a:schemeClr val="bg2"/>
                </a:solidFill>
                <a:sym typeface="Wingdings" pitchFamily="2" charset="2"/>
              </a:rPr>
              <a:t></a:t>
            </a:r>
            <a:endParaRPr lang="en-US" b="1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1196</Words>
  <Application>Microsoft Office PowerPoint</Application>
  <PresentationFormat>On-screen Show (4:3)</PresentationFormat>
  <Paragraphs>150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Times</vt:lpstr>
      <vt:lpstr>Wingdings</vt:lpstr>
      <vt:lpstr>Blank</vt:lpstr>
      <vt:lpstr>Equation</vt:lpstr>
      <vt:lpstr>Outline of Today’s Discussion</vt:lpstr>
      <vt:lpstr>Part 1</vt:lpstr>
      <vt:lpstr>Regression Analysis Introduction</vt:lpstr>
      <vt:lpstr>Regression Analysis Introduction</vt:lpstr>
      <vt:lpstr>Regression Analysis Introduction</vt:lpstr>
      <vt:lpstr>Regression Analysis Introduction</vt:lpstr>
      <vt:lpstr>Regression Analysis Introduction</vt:lpstr>
      <vt:lpstr>Regression Analysis Introduction</vt:lpstr>
      <vt:lpstr>Regression Analysis Introduction</vt:lpstr>
      <vt:lpstr>Regression Analysis Introduction</vt:lpstr>
      <vt:lpstr>Regression Analysis Introduction</vt:lpstr>
      <vt:lpstr>Regression Analysis Introduction</vt:lpstr>
      <vt:lpstr>Part 2</vt:lpstr>
      <vt:lpstr>Alternate Regression Formula</vt:lpstr>
      <vt:lpstr>Alternate Regression Formula</vt:lpstr>
      <vt:lpstr>Alternate Regression Formula</vt:lpstr>
      <vt:lpstr>Multiple Correlation and  Multiple Regression</vt:lpstr>
      <vt:lpstr>Part 3</vt:lpstr>
      <vt:lpstr>Correlation, Regression &amp; Statistical Significance</vt:lpstr>
      <vt:lpstr>Correlation, Regression &amp; Statistical Significance</vt:lpstr>
      <vt:lpstr>Correlation, Regression &amp; Statistical Significance</vt:lpstr>
      <vt:lpstr>Correlation, Regression &amp; Statistical Significance</vt:lpstr>
      <vt:lpstr>Correlation, Regression &amp; Statistical Significance</vt:lpstr>
      <vt:lpstr>Correlation, Regression &amp; Statistical Significance</vt:lpstr>
      <vt:lpstr>Part 4</vt:lpstr>
      <vt:lpstr>Further Intuitions About DF</vt:lpstr>
      <vt:lpstr>Further Intuitions About DF</vt:lpstr>
      <vt:lpstr>Further Intuitions About DF</vt:lpstr>
      <vt:lpstr>Further Intuitions About DF</vt:lpstr>
      <vt:lpstr>PowerPoint Presentation</vt:lpstr>
    </vt:vector>
  </TitlesOfParts>
  <Company>Computing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 1/13/02</dc:title>
  <dc:creator>name Denison</dc:creator>
  <cp:lastModifiedBy>Windows User</cp:lastModifiedBy>
  <cp:revision>125</cp:revision>
  <cp:lastPrinted>2003-09-05T01:06:48Z</cp:lastPrinted>
  <dcterms:created xsi:type="dcterms:W3CDTF">2003-01-06T15:18:30Z</dcterms:created>
  <dcterms:modified xsi:type="dcterms:W3CDTF">2015-09-28T10:20:04Z</dcterms:modified>
</cp:coreProperties>
</file>